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comments+xml" PartName="/ppt/comments/comment5.xml"/>
  <Override ContentType="application/vnd.openxmlformats-officedocument.presentationml.comments+xml" PartName="/ppt/comments/comment6.xml"/>
  <Override ContentType="application/vnd.openxmlformats-officedocument.presentationml.comments+xml" PartName="/ppt/comments/comment7.xml"/>
  <Override ContentType="application/vnd.openxmlformats-officedocument.presentationml.comments+xml" PartName="/ppt/comments/comment4.xml"/>
  <Override ContentType="application/vnd.openxmlformats-officedocument.presentationml.comments+xml" PartName="/ppt/comments/comment3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6858000" cx="9144000"/>
  <p:notesSz cx="9925050" cy="66659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>
        <p15:guide id="1" orient="horz" pos="2100">
          <p15:clr>
            <a:srgbClr val="A4A3A4"/>
          </p15:clr>
        </p15:guide>
        <p15:guide id="2" pos="3126">
          <p15:clr>
            <a:srgbClr val="A4A3A4"/>
          </p15:clr>
        </p15:guide>
      </p15:notesGuideLst>
    </p:ext>
    <p:ext uri="http://customooxmlschemas.google.com/">
      <go:slidesCustomData xmlns:go="http://customooxmlschemas.google.com/" r:id="rId30" roundtripDataSignature="AMtx7mhvz6vJOUISD7BVee70lW+mdwioQ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1" name="Doğaç Güzelkokar"/>
  <p:cmAuthor clrIdx="1" id="1" initials="" lastIdx="7" name="Niklas B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100" orient="horz"/>
        <p:guide pos="3126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customschemas.google.com/relationships/presentationmetadata" Target="meta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2-08-30T08:11:57.293">
    <p:pos x="6000" y="0"/>
    <p:text>We need to make sure we use consistent citation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ae2o5nk"/>
      </p:ext>
    </p:extLst>
  </p:cm>
  <p:cm authorId="1" idx="1" dt="2022-08-30T08:11:57.293">
    <p:pos x="6000" y="0"/>
    <p:text>Yes, i would either user yours. or User Brackets ([1]) and list them at the last page</p:text>
    <p:extLst>
      <p:ext uri="{C676402C-5697-4E1C-873F-D02D1690AC5C}">
        <p15:threadingInfo timeZoneBias="0">
          <p15:parentCm authorId="0" idx="1"/>
        </p15:threadingInfo>
      </p:ext>
      <p:ext uri="http://customooxmlschemas.google.com/">
        <go:slidesCustomData xmlns:go="http://customooxmlschemas.google.com/" commentPostId="AAAAae2rb6k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2-08-30T08:03:47.661">
    <p:pos x="6000" y="0"/>
    <p:text>should we mention the problem with efficientlps here? and our workaround to do inference on 2 scans instead of combined scan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ae2rb6c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1" idx="2" dt="2022-08-29T21:39:25.385">
    <p:pos x="6000" y="0"/>
    <p:text>Would be nice if we could add 1 or 2 more things here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dtwA2iw"/>
      </p:ext>
    </p:extLst>
  </p:cm>
  <p:cm authorId="0" idx="3" dt="2022-08-29T21:39:25.385">
    <p:pos x="6000" y="0"/>
    <p:text>I think tracking iou matching is not our contribution</p:text>
    <p:extLst>
      <p:ext uri="{C676402C-5697-4E1C-873F-D02D1690AC5C}">
        <p15:threadingInfo timeZoneBias="0">
          <p15:parentCm authorId="1" idx="2"/>
        </p15:threadingInfo>
      </p:ext>
      <p:ext uri="http://customooxmlschemas.google.com/">
        <go:slidesCustomData xmlns:go="http://customooxmlschemas.google.com/" commentPostId="AAAAdtwA2i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4" dt="2022-08-29T19:52:52.965">
    <p:pos x="6000" y="0"/>
    <p:text>here flot looks better, wasn't it worse when we compared weeks ago?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e_rTouE"/>
      </p:ext>
    </p:extLst>
  </p:cm>
  <p:cm authorId="1" idx="3" dt="2022-08-29T19:52:52.965">
    <p:pos x="6000" y="0"/>
    <p:text>We found out flot is unstable for cluttering. And cannot differentiate between different resolutions</p:text>
    <p:extLst>
      <p:ext uri="{C676402C-5697-4E1C-873F-D02D1690AC5C}">
        <p15:threadingInfo timeZoneBias="0">
          <p15:parentCm authorId="0" idx="4"/>
        </p15:threadingInfo>
      </p:ext>
      <p:ext uri="http://customooxmlschemas.google.com/">
        <go:slidesCustomData xmlns:go="http://customooxmlschemas.google.com/" commentPostId="AAAAe_rTouI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5" dt="2022-08-30T08:25:44.719">
    <p:pos x="6000" y="0"/>
    <p:text>we need to add somewhere that pointpwc didnt work on remote server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ae2rb6Q"/>
      </p:ext>
    </p:extLst>
  </p:cm>
  <p:cm authorId="0" idx="6" dt="2022-08-30T07:55:00.449">
    <p:pos x="6000" y="0"/>
    <p:text>and we had to use another gpu to work with it</p:text>
    <p:extLst>
      <p:ext uri="{C676402C-5697-4E1C-873F-D02D1690AC5C}">
        <p15:threadingInfo timeZoneBias="0">
          <p15:parentCm authorId="0" idx="5"/>
        </p15:threadingInfo>
      </p:ext>
      <p:ext uri="http://customooxmlschemas.google.com/">
        <go:slidesCustomData xmlns:go="http://customooxmlschemas.google.com/" commentPostId="AAAAae2rb6U"/>
      </p:ext>
    </p:extLst>
  </p:cm>
  <p:cm authorId="1" idx="4" dt="2022-08-30T08:25:44.719">
    <p:pos x="6000" y="0"/>
    <p:text>Just mention it when speaking</p:text>
    <p:extLst>
      <p:ext uri="{C676402C-5697-4E1C-873F-D02D1690AC5C}">
        <p15:threadingInfo timeZoneBias="0">
          <p15:parentCm authorId="0" idx="5"/>
        </p15:threadingInfo>
      </p:ext>
      <p:ext uri="http://customooxmlschemas.google.com/">
        <go:slidesCustomData xmlns:go="http://customooxmlschemas.google.com/" commentPostId="AAAAae2rb64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7" dt="2022-08-30T09:17:33.332">
    <p:pos x="6000" y="0"/>
    <p:text>Are we going to mention nearest neighbour and cycle losses from jgwtf?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ae2rb6g"/>
      </p:ext>
    </p:extLst>
  </p:cm>
  <p:cm authorId="1" idx="5" dt="2022-08-30T08:23:53.339">
    <p:pos x="6000" y="0"/>
    <p:text>We didnt really use it, as we had bad results with it</p:text>
    <p:extLst>
      <p:ext uri="{C676402C-5697-4E1C-873F-D02D1690AC5C}">
        <p15:threadingInfo timeZoneBias="0">
          <p15:parentCm authorId="0" idx="7"/>
        </p15:threadingInfo>
      </p:ext>
      <p:ext uri="http://customooxmlschemas.google.com/">
        <go:slidesCustomData xmlns:go="http://customooxmlschemas.google.com/" commentPostId="AAAAae2rb6w"/>
      </p:ext>
    </p:extLst>
  </p:cm>
  <p:cm authorId="0" idx="8" dt="2022-08-30T08:41:15.476">
    <p:pos x="6000" y="0"/>
    <p:text>I think we should mention it, that we tried it and it didn't work</p:text>
    <p:extLst>
      <p:ext uri="{C676402C-5697-4E1C-873F-D02D1690AC5C}">
        <p15:threadingInfo timeZoneBias="0">
          <p15:parentCm authorId="0" idx="7"/>
        </p15:threadingInfo>
      </p:ext>
      <p:ext uri="http://customooxmlschemas.google.com/">
        <go:slidesCustomData xmlns:go="http://customooxmlschemas.google.com/" commentPostId="AAAAae2rb7A"/>
      </p:ext>
    </p:extLst>
  </p:cm>
  <p:cm authorId="1" idx="6" dt="2022-08-30T09:00:22.766">
    <p:pos x="6000" y="0"/>
    <p:text>I think thats only due to a mistake in the transfer of the code. Thats why i dont want to mention it :)</p:text>
    <p:extLst>
      <p:ext uri="{C676402C-5697-4E1C-873F-D02D1690AC5C}">
        <p15:threadingInfo timeZoneBias="0">
          <p15:parentCm authorId="0" idx="7"/>
        </p15:threadingInfo>
      </p:ext>
      <p:ext uri="http://customooxmlschemas.google.com/">
        <go:slidesCustomData xmlns:go="http://customooxmlschemas.google.com/" commentPostId="AAAAae2r38M"/>
      </p:ext>
    </p:extLst>
  </p:cm>
  <p:cm authorId="0" idx="9" dt="2022-08-30T09:17:33.332">
    <p:pos x="6000" y="0"/>
    <p:text>😃 allright then</p:text>
    <p:extLst>
      <p:ext uri="{C676402C-5697-4E1C-873F-D02D1690AC5C}">
        <p15:threadingInfo timeZoneBias="0">
          <p15:parentCm authorId="0" idx="7"/>
        </p15:threadingInfo>
      </p:ext>
      <p:ext uri="http://customooxmlschemas.google.com/">
        <go:slidesCustomData xmlns:go="http://customooxmlschemas.google.com/" commentPostId="AAAAae2r384"/>
      </p:ext>
    </p:extLst>
  </p:cm>
  <p:cm authorId="0" idx="10" dt="2022-08-30T08:25:05.599">
    <p:pos x="6000" y="100"/>
    <p:text>I think I will add the equations here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ae2rb6Y"/>
      </p:ext>
    </p:extLst>
  </p:cm>
  <p:cm authorId="1" idx="7" dt="2022-08-30T08:25:05.599">
    <p:pos x="6000" y="100"/>
    <p:text>done</p:text>
    <p:extLst>
      <p:ext uri="{C676402C-5697-4E1C-873F-D02D1690AC5C}">
        <p15:threadingInfo timeZoneBias="0">
          <p15:parentCm authorId="0" idx="10"/>
        </p15:threadingInfo>
      </p:ext>
      <p:ext uri="http://customooxmlschemas.google.com/">
        <go:slidesCustomData xmlns:go="http://customooxmlschemas.google.com/" commentPostId="AAAAae2rb6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1" dt="2022-08-30T01:19:21.916">
    <p:pos x="152" y="1251"/>
    <p:text>what else to add here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dtwA7gU"/>
      </p:ext>
    </p:extLst>
  </p:cm>
</p:cmLst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2" y="0"/>
            <a:ext cx="4300855" cy="333296"/>
          </a:xfrm>
          <a:prstGeom prst="rect">
            <a:avLst/>
          </a:prstGeom>
          <a:noFill/>
          <a:ln>
            <a:noFill/>
          </a:ln>
        </p:spPr>
        <p:txBody>
          <a:bodyPr anchorCtr="0" anchor="t" bIns="45350" lIns="90700" spcFirstLastPara="1" rIns="90700" wrap="square" tIns="453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5621901" y="0"/>
            <a:ext cx="4300855" cy="333296"/>
          </a:xfrm>
          <a:prstGeom prst="rect">
            <a:avLst/>
          </a:prstGeom>
          <a:noFill/>
          <a:ln>
            <a:noFill/>
          </a:ln>
        </p:spPr>
        <p:txBody>
          <a:bodyPr anchorCtr="0" anchor="t" bIns="45350" lIns="90700" spcFirstLastPara="1" rIns="90700" wrap="square" tIns="4535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295650" y="500063"/>
            <a:ext cx="3333750" cy="25003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92506" y="3166309"/>
            <a:ext cx="7940040" cy="2999661"/>
          </a:xfrm>
          <a:prstGeom prst="rect">
            <a:avLst/>
          </a:prstGeom>
          <a:noFill/>
          <a:ln>
            <a:noFill/>
          </a:ln>
        </p:spPr>
        <p:txBody>
          <a:bodyPr anchorCtr="0" anchor="t" bIns="45350" lIns="90700" spcFirstLastPara="1" rIns="90700" wrap="square" tIns="45350">
            <a:norm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−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048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urier New"/>
              <a:buChar char="o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048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2" y="6331460"/>
            <a:ext cx="4300855" cy="333296"/>
          </a:xfrm>
          <a:prstGeom prst="rect">
            <a:avLst/>
          </a:prstGeom>
          <a:noFill/>
          <a:ln>
            <a:noFill/>
          </a:ln>
        </p:spPr>
        <p:txBody>
          <a:bodyPr anchorCtr="0" anchor="b" bIns="45350" lIns="90700" spcFirstLastPara="1" rIns="90700" wrap="square" tIns="453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5621901" y="6331460"/>
            <a:ext cx="4300855" cy="333296"/>
          </a:xfrm>
          <a:prstGeom prst="rect">
            <a:avLst/>
          </a:prstGeom>
          <a:noFill/>
          <a:ln>
            <a:noFill/>
          </a:ln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de-DE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:notes"/>
          <p:cNvSpPr/>
          <p:nvPr>
            <p:ph idx="2" type="sldImg"/>
          </p:nvPr>
        </p:nvSpPr>
        <p:spPr>
          <a:xfrm>
            <a:off x="3295650" y="500063"/>
            <a:ext cx="3333750" cy="2500312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" name="Google Shape;21;p1:notes"/>
          <p:cNvSpPr txBox="1"/>
          <p:nvPr>
            <p:ph idx="1" type="body"/>
          </p:nvPr>
        </p:nvSpPr>
        <p:spPr>
          <a:xfrm>
            <a:off x="992506" y="3166309"/>
            <a:ext cx="7940040" cy="2999661"/>
          </a:xfrm>
          <a:prstGeom prst="rect">
            <a:avLst/>
          </a:prstGeom>
          <a:noFill/>
          <a:ln>
            <a:noFill/>
          </a:ln>
        </p:spPr>
        <p:txBody>
          <a:bodyPr anchorCtr="0" anchor="t" bIns="45350" lIns="90700" spcFirstLastPara="1" rIns="90700" wrap="square" tIns="453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1:notes"/>
          <p:cNvSpPr txBox="1"/>
          <p:nvPr>
            <p:ph idx="12" type="sldNum"/>
          </p:nvPr>
        </p:nvSpPr>
        <p:spPr>
          <a:xfrm>
            <a:off x="5621901" y="6331460"/>
            <a:ext cx="4300855" cy="333296"/>
          </a:xfrm>
          <a:prstGeom prst="rect">
            <a:avLst/>
          </a:prstGeom>
          <a:noFill/>
          <a:ln>
            <a:noFill/>
          </a:ln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48adcbd619_0_96:notes"/>
          <p:cNvSpPr/>
          <p:nvPr>
            <p:ph idx="2" type="sldImg"/>
          </p:nvPr>
        </p:nvSpPr>
        <p:spPr>
          <a:xfrm>
            <a:off x="3295650" y="500063"/>
            <a:ext cx="3333900" cy="250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48adcbd619_0_96:notes"/>
          <p:cNvSpPr txBox="1"/>
          <p:nvPr>
            <p:ph idx="1" type="body"/>
          </p:nvPr>
        </p:nvSpPr>
        <p:spPr>
          <a:xfrm>
            <a:off x="992506" y="3166309"/>
            <a:ext cx="7940100" cy="2999700"/>
          </a:xfrm>
          <a:prstGeom prst="rect">
            <a:avLst/>
          </a:prstGeom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g148adcbd619_0_96:notes"/>
          <p:cNvSpPr txBox="1"/>
          <p:nvPr>
            <p:ph idx="12" type="sldNum"/>
          </p:nvPr>
        </p:nvSpPr>
        <p:spPr>
          <a:xfrm>
            <a:off x="5621901" y="6331460"/>
            <a:ext cx="4300800" cy="333300"/>
          </a:xfrm>
          <a:prstGeom prst="rect">
            <a:avLst/>
          </a:prstGeom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48adcbd619_0_15:notes"/>
          <p:cNvSpPr/>
          <p:nvPr>
            <p:ph idx="2" type="sldImg"/>
          </p:nvPr>
        </p:nvSpPr>
        <p:spPr>
          <a:xfrm>
            <a:off x="3295650" y="500063"/>
            <a:ext cx="3333900" cy="250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48adcbd619_0_15:notes"/>
          <p:cNvSpPr txBox="1"/>
          <p:nvPr>
            <p:ph idx="1" type="body"/>
          </p:nvPr>
        </p:nvSpPr>
        <p:spPr>
          <a:xfrm>
            <a:off x="992506" y="3166309"/>
            <a:ext cx="7940100" cy="2999700"/>
          </a:xfrm>
          <a:prstGeom prst="rect">
            <a:avLst/>
          </a:prstGeom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148adcbd619_0_15:notes"/>
          <p:cNvSpPr txBox="1"/>
          <p:nvPr>
            <p:ph idx="12" type="sldNum"/>
          </p:nvPr>
        </p:nvSpPr>
        <p:spPr>
          <a:xfrm>
            <a:off x="5621901" y="6331460"/>
            <a:ext cx="4300800" cy="333300"/>
          </a:xfrm>
          <a:prstGeom prst="rect">
            <a:avLst/>
          </a:prstGeom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48adcbd619_0_30:notes"/>
          <p:cNvSpPr/>
          <p:nvPr>
            <p:ph idx="2" type="sldImg"/>
          </p:nvPr>
        </p:nvSpPr>
        <p:spPr>
          <a:xfrm>
            <a:off x="3295650" y="500063"/>
            <a:ext cx="3333900" cy="250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48adcbd619_0_30:notes"/>
          <p:cNvSpPr txBox="1"/>
          <p:nvPr>
            <p:ph idx="1" type="body"/>
          </p:nvPr>
        </p:nvSpPr>
        <p:spPr>
          <a:xfrm>
            <a:off x="992506" y="3166309"/>
            <a:ext cx="7940100" cy="2999700"/>
          </a:xfrm>
          <a:prstGeom prst="rect">
            <a:avLst/>
          </a:prstGeom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g148adcbd619_0_30:notes"/>
          <p:cNvSpPr txBox="1"/>
          <p:nvPr>
            <p:ph idx="12" type="sldNum"/>
          </p:nvPr>
        </p:nvSpPr>
        <p:spPr>
          <a:xfrm>
            <a:off x="5621901" y="6331460"/>
            <a:ext cx="4300800" cy="333300"/>
          </a:xfrm>
          <a:prstGeom prst="rect">
            <a:avLst/>
          </a:prstGeom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48adcbd619_0_112:notes"/>
          <p:cNvSpPr/>
          <p:nvPr>
            <p:ph idx="2" type="sldImg"/>
          </p:nvPr>
        </p:nvSpPr>
        <p:spPr>
          <a:xfrm>
            <a:off x="3295650" y="500063"/>
            <a:ext cx="3333900" cy="250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48adcbd619_0_112:notes"/>
          <p:cNvSpPr txBox="1"/>
          <p:nvPr>
            <p:ph idx="1" type="body"/>
          </p:nvPr>
        </p:nvSpPr>
        <p:spPr>
          <a:xfrm>
            <a:off x="992506" y="3166309"/>
            <a:ext cx="7940100" cy="2999700"/>
          </a:xfrm>
          <a:prstGeom prst="rect">
            <a:avLst/>
          </a:prstGeom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148adcbd619_0_112:notes"/>
          <p:cNvSpPr txBox="1"/>
          <p:nvPr>
            <p:ph idx="12" type="sldNum"/>
          </p:nvPr>
        </p:nvSpPr>
        <p:spPr>
          <a:xfrm>
            <a:off x="5621901" y="6331460"/>
            <a:ext cx="4300800" cy="333300"/>
          </a:xfrm>
          <a:prstGeom prst="rect">
            <a:avLst/>
          </a:prstGeom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48adcbd619_0_121:notes"/>
          <p:cNvSpPr/>
          <p:nvPr>
            <p:ph idx="2" type="sldImg"/>
          </p:nvPr>
        </p:nvSpPr>
        <p:spPr>
          <a:xfrm>
            <a:off x="3295650" y="500063"/>
            <a:ext cx="3333900" cy="250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48adcbd619_0_121:notes"/>
          <p:cNvSpPr txBox="1"/>
          <p:nvPr>
            <p:ph idx="1" type="body"/>
          </p:nvPr>
        </p:nvSpPr>
        <p:spPr>
          <a:xfrm>
            <a:off x="992506" y="3166309"/>
            <a:ext cx="7940100" cy="2999700"/>
          </a:xfrm>
          <a:prstGeom prst="rect">
            <a:avLst/>
          </a:prstGeom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148adcbd619_0_121:notes"/>
          <p:cNvSpPr txBox="1"/>
          <p:nvPr>
            <p:ph idx="12" type="sldNum"/>
          </p:nvPr>
        </p:nvSpPr>
        <p:spPr>
          <a:xfrm>
            <a:off x="5621901" y="6331460"/>
            <a:ext cx="4300800" cy="333300"/>
          </a:xfrm>
          <a:prstGeom prst="rect">
            <a:avLst/>
          </a:prstGeom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48adcbd619_0_130:notes"/>
          <p:cNvSpPr/>
          <p:nvPr>
            <p:ph idx="2" type="sldImg"/>
          </p:nvPr>
        </p:nvSpPr>
        <p:spPr>
          <a:xfrm>
            <a:off x="3295650" y="500063"/>
            <a:ext cx="3333900" cy="250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48adcbd619_0_130:notes"/>
          <p:cNvSpPr txBox="1"/>
          <p:nvPr>
            <p:ph idx="1" type="body"/>
          </p:nvPr>
        </p:nvSpPr>
        <p:spPr>
          <a:xfrm>
            <a:off x="992506" y="3166309"/>
            <a:ext cx="7940100" cy="2999700"/>
          </a:xfrm>
          <a:prstGeom prst="rect">
            <a:avLst/>
          </a:prstGeom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148adcbd619_0_130:notes"/>
          <p:cNvSpPr txBox="1"/>
          <p:nvPr>
            <p:ph idx="12" type="sldNum"/>
          </p:nvPr>
        </p:nvSpPr>
        <p:spPr>
          <a:xfrm>
            <a:off x="5621901" y="6331460"/>
            <a:ext cx="4300800" cy="333300"/>
          </a:xfrm>
          <a:prstGeom prst="rect">
            <a:avLst/>
          </a:prstGeom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48adcbd619_0_105:notes"/>
          <p:cNvSpPr/>
          <p:nvPr>
            <p:ph idx="2" type="sldImg"/>
          </p:nvPr>
        </p:nvSpPr>
        <p:spPr>
          <a:xfrm>
            <a:off x="3295650" y="500063"/>
            <a:ext cx="3333900" cy="250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48adcbd619_0_105:notes"/>
          <p:cNvSpPr txBox="1"/>
          <p:nvPr>
            <p:ph idx="1" type="body"/>
          </p:nvPr>
        </p:nvSpPr>
        <p:spPr>
          <a:xfrm>
            <a:off x="992506" y="3166309"/>
            <a:ext cx="7940100" cy="2999700"/>
          </a:xfrm>
          <a:prstGeom prst="rect">
            <a:avLst/>
          </a:prstGeom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148adcbd619_0_105:notes"/>
          <p:cNvSpPr txBox="1"/>
          <p:nvPr>
            <p:ph idx="12" type="sldNum"/>
          </p:nvPr>
        </p:nvSpPr>
        <p:spPr>
          <a:xfrm>
            <a:off x="5621901" y="6331460"/>
            <a:ext cx="4300800" cy="333300"/>
          </a:xfrm>
          <a:prstGeom prst="rect">
            <a:avLst/>
          </a:prstGeom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48adcbd619_0_89:notes"/>
          <p:cNvSpPr/>
          <p:nvPr>
            <p:ph idx="2" type="sldImg"/>
          </p:nvPr>
        </p:nvSpPr>
        <p:spPr>
          <a:xfrm>
            <a:off x="3295650" y="500063"/>
            <a:ext cx="3333900" cy="250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48adcbd619_0_89:notes"/>
          <p:cNvSpPr txBox="1"/>
          <p:nvPr>
            <p:ph idx="1" type="body"/>
          </p:nvPr>
        </p:nvSpPr>
        <p:spPr>
          <a:xfrm>
            <a:off x="992506" y="3166309"/>
            <a:ext cx="7940100" cy="2999700"/>
          </a:xfrm>
          <a:prstGeom prst="rect">
            <a:avLst/>
          </a:prstGeom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148adcbd619_0_89:notes"/>
          <p:cNvSpPr txBox="1"/>
          <p:nvPr>
            <p:ph idx="12" type="sldNum"/>
          </p:nvPr>
        </p:nvSpPr>
        <p:spPr>
          <a:xfrm>
            <a:off x="5621901" y="6331460"/>
            <a:ext cx="4300800" cy="333300"/>
          </a:xfrm>
          <a:prstGeom prst="rect">
            <a:avLst/>
          </a:prstGeom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48edda8f04_0_28:notes"/>
          <p:cNvSpPr/>
          <p:nvPr>
            <p:ph idx="2" type="sldImg"/>
          </p:nvPr>
        </p:nvSpPr>
        <p:spPr>
          <a:xfrm>
            <a:off x="3295650" y="500063"/>
            <a:ext cx="3333900" cy="250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48edda8f04_0_28:notes"/>
          <p:cNvSpPr txBox="1"/>
          <p:nvPr>
            <p:ph idx="1" type="body"/>
          </p:nvPr>
        </p:nvSpPr>
        <p:spPr>
          <a:xfrm>
            <a:off x="992506" y="3166309"/>
            <a:ext cx="7940100" cy="2999700"/>
          </a:xfrm>
          <a:prstGeom prst="rect">
            <a:avLst/>
          </a:prstGeom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148edda8f04_0_28:notes"/>
          <p:cNvSpPr txBox="1"/>
          <p:nvPr>
            <p:ph idx="12" type="sldNum"/>
          </p:nvPr>
        </p:nvSpPr>
        <p:spPr>
          <a:xfrm>
            <a:off x="5621901" y="6331460"/>
            <a:ext cx="4300800" cy="333300"/>
          </a:xfrm>
          <a:prstGeom prst="rect">
            <a:avLst/>
          </a:prstGeom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48edda8f04_0_4:notes"/>
          <p:cNvSpPr/>
          <p:nvPr>
            <p:ph idx="2" type="sldImg"/>
          </p:nvPr>
        </p:nvSpPr>
        <p:spPr>
          <a:xfrm>
            <a:off x="3295650" y="500063"/>
            <a:ext cx="3333900" cy="250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48edda8f04_0_4:notes"/>
          <p:cNvSpPr txBox="1"/>
          <p:nvPr>
            <p:ph idx="1" type="body"/>
          </p:nvPr>
        </p:nvSpPr>
        <p:spPr>
          <a:xfrm>
            <a:off x="992506" y="3166309"/>
            <a:ext cx="7940100" cy="2999700"/>
          </a:xfrm>
          <a:prstGeom prst="rect">
            <a:avLst/>
          </a:prstGeom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148edda8f04_0_4:notes"/>
          <p:cNvSpPr txBox="1"/>
          <p:nvPr>
            <p:ph idx="12" type="sldNum"/>
          </p:nvPr>
        </p:nvSpPr>
        <p:spPr>
          <a:xfrm>
            <a:off x="5621901" y="6331460"/>
            <a:ext cx="4300800" cy="333300"/>
          </a:xfrm>
          <a:prstGeom prst="rect">
            <a:avLst/>
          </a:prstGeom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146c7021cb3_0_0:notes"/>
          <p:cNvSpPr/>
          <p:nvPr>
            <p:ph idx="2" type="sldImg"/>
          </p:nvPr>
        </p:nvSpPr>
        <p:spPr>
          <a:xfrm>
            <a:off x="3295650" y="500063"/>
            <a:ext cx="3333900" cy="250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" name="Google Shape;29;g146c7021cb3_0_0:notes"/>
          <p:cNvSpPr txBox="1"/>
          <p:nvPr>
            <p:ph idx="1" type="body"/>
          </p:nvPr>
        </p:nvSpPr>
        <p:spPr>
          <a:xfrm>
            <a:off x="992506" y="3166309"/>
            <a:ext cx="7940100" cy="2999700"/>
          </a:xfrm>
          <a:prstGeom prst="rect">
            <a:avLst/>
          </a:prstGeom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g146c7021cb3_0_0:notes"/>
          <p:cNvSpPr txBox="1"/>
          <p:nvPr>
            <p:ph idx="12" type="sldNum"/>
          </p:nvPr>
        </p:nvSpPr>
        <p:spPr>
          <a:xfrm>
            <a:off x="5621901" y="6331460"/>
            <a:ext cx="4300800" cy="333300"/>
          </a:xfrm>
          <a:prstGeom prst="rect">
            <a:avLst/>
          </a:prstGeom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48edda8f04_0_12:notes"/>
          <p:cNvSpPr/>
          <p:nvPr>
            <p:ph idx="2" type="sldImg"/>
          </p:nvPr>
        </p:nvSpPr>
        <p:spPr>
          <a:xfrm>
            <a:off x="3295650" y="500063"/>
            <a:ext cx="3333900" cy="250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48edda8f04_0_12:notes"/>
          <p:cNvSpPr txBox="1"/>
          <p:nvPr>
            <p:ph idx="1" type="body"/>
          </p:nvPr>
        </p:nvSpPr>
        <p:spPr>
          <a:xfrm>
            <a:off x="992506" y="3166309"/>
            <a:ext cx="7940100" cy="2999700"/>
          </a:xfrm>
          <a:prstGeom prst="rect">
            <a:avLst/>
          </a:prstGeom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148edda8f04_0_12:notes"/>
          <p:cNvSpPr txBox="1"/>
          <p:nvPr>
            <p:ph idx="12" type="sldNum"/>
          </p:nvPr>
        </p:nvSpPr>
        <p:spPr>
          <a:xfrm>
            <a:off x="5621901" y="6331460"/>
            <a:ext cx="4300800" cy="333300"/>
          </a:xfrm>
          <a:prstGeom prst="rect">
            <a:avLst/>
          </a:prstGeom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48adcbd619_0_22:notes"/>
          <p:cNvSpPr/>
          <p:nvPr>
            <p:ph idx="2" type="sldImg"/>
          </p:nvPr>
        </p:nvSpPr>
        <p:spPr>
          <a:xfrm>
            <a:off x="3295650" y="500063"/>
            <a:ext cx="3333900" cy="250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48adcbd619_0_22:notes"/>
          <p:cNvSpPr txBox="1"/>
          <p:nvPr>
            <p:ph idx="1" type="body"/>
          </p:nvPr>
        </p:nvSpPr>
        <p:spPr>
          <a:xfrm>
            <a:off x="992506" y="3166309"/>
            <a:ext cx="7940100" cy="2999700"/>
          </a:xfrm>
          <a:prstGeom prst="rect">
            <a:avLst/>
          </a:prstGeom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g148adcbd619_0_22:notes"/>
          <p:cNvSpPr txBox="1"/>
          <p:nvPr>
            <p:ph idx="12" type="sldNum"/>
          </p:nvPr>
        </p:nvSpPr>
        <p:spPr>
          <a:xfrm>
            <a:off x="5621901" y="6331460"/>
            <a:ext cx="4300800" cy="333300"/>
          </a:xfrm>
          <a:prstGeom prst="rect">
            <a:avLst/>
          </a:prstGeom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4879c415aa_0_0:notes"/>
          <p:cNvSpPr/>
          <p:nvPr>
            <p:ph idx="2" type="sldImg"/>
          </p:nvPr>
        </p:nvSpPr>
        <p:spPr>
          <a:xfrm>
            <a:off x="3295650" y="500063"/>
            <a:ext cx="3333900" cy="250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4879c415aa_0_0:notes"/>
          <p:cNvSpPr txBox="1"/>
          <p:nvPr>
            <p:ph idx="1" type="body"/>
          </p:nvPr>
        </p:nvSpPr>
        <p:spPr>
          <a:xfrm>
            <a:off x="992506" y="3166309"/>
            <a:ext cx="7940100" cy="2999700"/>
          </a:xfrm>
          <a:prstGeom prst="rect">
            <a:avLst/>
          </a:prstGeom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14879c415aa_0_0:notes"/>
          <p:cNvSpPr txBox="1"/>
          <p:nvPr>
            <p:ph idx="12" type="sldNum"/>
          </p:nvPr>
        </p:nvSpPr>
        <p:spPr>
          <a:xfrm>
            <a:off x="5621901" y="6331460"/>
            <a:ext cx="4300800" cy="333300"/>
          </a:xfrm>
          <a:prstGeom prst="rect">
            <a:avLst/>
          </a:prstGeom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46c7021cb3_0_56:notes"/>
          <p:cNvSpPr/>
          <p:nvPr>
            <p:ph idx="2" type="sldImg"/>
          </p:nvPr>
        </p:nvSpPr>
        <p:spPr>
          <a:xfrm>
            <a:off x="3295650" y="500063"/>
            <a:ext cx="3333900" cy="250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46c7021cb3_0_56:notes"/>
          <p:cNvSpPr txBox="1"/>
          <p:nvPr>
            <p:ph idx="1" type="body"/>
          </p:nvPr>
        </p:nvSpPr>
        <p:spPr>
          <a:xfrm>
            <a:off x="992506" y="3166309"/>
            <a:ext cx="7940100" cy="2999700"/>
          </a:xfrm>
          <a:prstGeom prst="rect">
            <a:avLst/>
          </a:prstGeom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146c7021cb3_0_56:notes"/>
          <p:cNvSpPr txBox="1"/>
          <p:nvPr>
            <p:ph idx="12" type="sldNum"/>
          </p:nvPr>
        </p:nvSpPr>
        <p:spPr>
          <a:xfrm>
            <a:off x="5621901" y="6331460"/>
            <a:ext cx="4300800" cy="333300"/>
          </a:xfrm>
          <a:prstGeom prst="rect">
            <a:avLst/>
          </a:prstGeom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48adcbd619_0_4:notes"/>
          <p:cNvSpPr/>
          <p:nvPr>
            <p:ph idx="2" type="sldImg"/>
          </p:nvPr>
        </p:nvSpPr>
        <p:spPr>
          <a:xfrm>
            <a:off x="3295650" y="500063"/>
            <a:ext cx="3333900" cy="250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" name="Google Shape;39;g148adcbd619_0_4:notes"/>
          <p:cNvSpPr txBox="1"/>
          <p:nvPr>
            <p:ph idx="1" type="body"/>
          </p:nvPr>
        </p:nvSpPr>
        <p:spPr>
          <a:xfrm>
            <a:off x="992506" y="3166309"/>
            <a:ext cx="7940100" cy="2999700"/>
          </a:xfrm>
          <a:prstGeom prst="rect">
            <a:avLst/>
          </a:prstGeom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g148adcbd619_0_4:notes"/>
          <p:cNvSpPr txBox="1"/>
          <p:nvPr>
            <p:ph idx="12" type="sldNum"/>
          </p:nvPr>
        </p:nvSpPr>
        <p:spPr>
          <a:xfrm>
            <a:off x="5621901" y="6331460"/>
            <a:ext cx="4300800" cy="333300"/>
          </a:xfrm>
          <a:prstGeom prst="rect">
            <a:avLst/>
          </a:prstGeom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148adcbd619_0_71:notes"/>
          <p:cNvSpPr/>
          <p:nvPr>
            <p:ph idx="2" type="sldImg"/>
          </p:nvPr>
        </p:nvSpPr>
        <p:spPr>
          <a:xfrm>
            <a:off x="3295650" y="500063"/>
            <a:ext cx="3333900" cy="250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148adcbd619_0_71:notes"/>
          <p:cNvSpPr txBox="1"/>
          <p:nvPr>
            <p:ph idx="1" type="body"/>
          </p:nvPr>
        </p:nvSpPr>
        <p:spPr>
          <a:xfrm>
            <a:off x="992506" y="3166309"/>
            <a:ext cx="7940100" cy="2999700"/>
          </a:xfrm>
          <a:prstGeom prst="rect">
            <a:avLst/>
          </a:prstGeom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de-DE"/>
              <a:t>Do not spend more than 1 minute for this and 2 consecutive slides.</a:t>
            </a:r>
            <a:endParaRPr/>
          </a:p>
        </p:txBody>
      </p:sp>
      <p:sp>
        <p:nvSpPr>
          <p:cNvPr id="50" name="Google Shape;50;g148adcbd619_0_71:notes"/>
          <p:cNvSpPr txBox="1"/>
          <p:nvPr>
            <p:ph idx="12" type="sldNum"/>
          </p:nvPr>
        </p:nvSpPr>
        <p:spPr>
          <a:xfrm>
            <a:off x="5621901" y="6331460"/>
            <a:ext cx="4300800" cy="333300"/>
          </a:xfrm>
          <a:prstGeom prst="rect">
            <a:avLst/>
          </a:prstGeom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46c7021cb3_0_21:notes"/>
          <p:cNvSpPr/>
          <p:nvPr>
            <p:ph idx="2" type="sldImg"/>
          </p:nvPr>
        </p:nvSpPr>
        <p:spPr>
          <a:xfrm>
            <a:off x="3295650" y="500063"/>
            <a:ext cx="3333900" cy="250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46c7021cb3_0_21:notes"/>
          <p:cNvSpPr txBox="1"/>
          <p:nvPr>
            <p:ph idx="1" type="body"/>
          </p:nvPr>
        </p:nvSpPr>
        <p:spPr>
          <a:xfrm>
            <a:off x="992506" y="3166309"/>
            <a:ext cx="7940100" cy="2999700"/>
          </a:xfrm>
          <a:prstGeom prst="rect">
            <a:avLst/>
          </a:prstGeom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de-DE"/>
              <a:t>Do not spend more than 1 minute for this and 2 consecutive slides.</a:t>
            </a:r>
            <a:endParaRPr/>
          </a:p>
        </p:txBody>
      </p:sp>
      <p:sp>
        <p:nvSpPr>
          <p:cNvPr id="60" name="Google Shape;60;g146c7021cb3_0_21:notes"/>
          <p:cNvSpPr txBox="1"/>
          <p:nvPr>
            <p:ph idx="12" type="sldNum"/>
          </p:nvPr>
        </p:nvSpPr>
        <p:spPr>
          <a:xfrm>
            <a:off x="5621901" y="6331460"/>
            <a:ext cx="4300800" cy="333300"/>
          </a:xfrm>
          <a:prstGeom prst="rect">
            <a:avLst/>
          </a:prstGeom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48adcbd619_0_59:notes"/>
          <p:cNvSpPr/>
          <p:nvPr>
            <p:ph idx="2" type="sldImg"/>
          </p:nvPr>
        </p:nvSpPr>
        <p:spPr>
          <a:xfrm>
            <a:off x="3295650" y="500063"/>
            <a:ext cx="3333900" cy="250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48adcbd619_0_59:notes"/>
          <p:cNvSpPr txBox="1"/>
          <p:nvPr>
            <p:ph idx="1" type="body"/>
          </p:nvPr>
        </p:nvSpPr>
        <p:spPr>
          <a:xfrm>
            <a:off x="992506" y="3166309"/>
            <a:ext cx="7940100" cy="2999700"/>
          </a:xfrm>
          <a:prstGeom prst="rect">
            <a:avLst/>
          </a:prstGeom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de-DE"/>
              <a:t>Do not spend more than 1 minute for this and 2 consecutive slides.</a:t>
            </a:r>
            <a:endParaRPr/>
          </a:p>
        </p:txBody>
      </p:sp>
      <p:sp>
        <p:nvSpPr>
          <p:cNvPr id="70" name="Google Shape;70;g148adcbd619_0_59:notes"/>
          <p:cNvSpPr txBox="1"/>
          <p:nvPr>
            <p:ph idx="12" type="sldNum"/>
          </p:nvPr>
        </p:nvSpPr>
        <p:spPr>
          <a:xfrm>
            <a:off x="5621901" y="6331460"/>
            <a:ext cx="4300800" cy="333300"/>
          </a:xfrm>
          <a:prstGeom prst="rect">
            <a:avLst/>
          </a:prstGeom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48adcbd619_0_81:notes"/>
          <p:cNvSpPr/>
          <p:nvPr>
            <p:ph idx="2" type="sldImg"/>
          </p:nvPr>
        </p:nvSpPr>
        <p:spPr>
          <a:xfrm>
            <a:off x="3295650" y="500063"/>
            <a:ext cx="3333900" cy="250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48adcbd619_0_81:notes"/>
          <p:cNvSpPr txBox="1"/>
          <p:nvPr>
            <p:ph idx="1" type="body"/>
          </p:nvPr>
        </p:nvSpPr>
        <p:spPr>
          <a:xfrm>
            <a:off x="992506" y="3166309"/>
            <a:ext cx="7940100" cy="2999700"/>
          </a:xfrm>
          <a:prstGeom prst="rect">
            <a:avLst/>
          </a:prstGeom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g148adcbd619_0_81:notes"/>
          <p:cNvSpPr txBox="1"/>
          <p:nvPr>
            <p:ph idx="12" type="sldNum"/>
          </p:nvPr>
        </p:nvSpPr>
        <p:spPr>
          <a:xfrm>
            <a:off x="5621901" y="6331460"/>
            <a:ext cx="4300800" cy="333300"/>
          </a:xfrm>
          <a:prstGeom prst="rect">
            <a:avLst/>
          </a:prstGeom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46c7021cb3_0_28:notes"/>
          <p:cNvSpPr/>
          <p:nvPr>
            <p:ph idx="2" type="sldImg"/>
          </p:nvPr>
        </p:nvSpPr>
        <p:spPr>
          <a:xfrm>
            <a:off x="3295650" y="500063"/>
            <a:ext cx="3333900" cy="250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46c7021cb3_0_28:notes"/>
          <p:cNvSpPr txBox="1"/>
          <p:nvPr>
            <p:ph idx="1" type="body"/>
          </p:nvPr>
        </p:nvSpPr>
        <p:spPr>
          <a:xfrm>
            <a:off x="992506" y="3166309"/>
            <a:ext cx="7940100" cy="2999700"/>
          </a:xfrm>
          <a:prstGeom prst="rect">
            <a:avLst/>
          </a:prstGeom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g146c7021cb3_0_28:notes"/>
          <p:cNvSpPr txBox="1"/>
          <p:nvPr>
            <p:ph idx="12" type="sldNum"/>
          </p:nvPr>
        </p:nvSpPr>
        <p:spPr>
          <a:xfrm>
            <a:off x="5621901" y="6331460"/>
            <a:ext cx="4300800" cy="333300"/>
          </a:xfrm>
          <a:prstGeom prst="rect">
            <a:avLst/>
          </a:prstGeom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48a5a671b6_1_74:notes"/>
          <p:cNvSpPr/>
          <p:nvPr>
            <p:ph idx="2" type="sldImg"/>
          </p:nvPr>
        </p:nvSpPr>
        <p:spPr>
          <a:xfrm>
            <a:off x="3295650" y="500063"/>
            <a:ext cx="3333900" cy="25002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48a5a671b6_1_74:notes"/>
          <p:cNvSpPr txBox="1"/>
          <p:nvPr>
            <p:ph idx="1" type="body"/>
          </p:nvPr>
        </p:nvSpPr>
        <p:spPr>
          <a:xfrm>
            <a:off x="992506" y="3166309"/>
            <a:ext cx="7940100" cy="2999700"/>
          </a:xfrm>
          <a:prstGeom prst="rect">
            <a:avLst/>
          </a:prstGeom>
        </p:spPr>
        <p:txBody>
          <a:bodyPr anchorCtr="0" anchor="t" bIns="45350" lIns="90700" spcFirstLastPara="1" rIns="90700" wrap="square" tIns="4535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148a5a671b6_1_74:notes"/>
          <p:cNvSpPr txBox="1"/>
          <p:nvPr>
            <p:ph idx="12" type="sldNum"/>
          </p:nvPr>
        </p:nvSpPr>
        <p:spPr>
          <a:xfrm>
            <a:off x="5621901" y="6331460"/>
            <a:ext cx="4300800" cy="333300"/>
          </a:xfrm>
          <a:prstGeom prst="rect">
            <a:avLst/>
          </a:prstGeom>
        </p:spPr>
        <p:txBody>
          <a:bodyPr anchorCtr="0" anchor="b" bIns="45350" lIns="90700" spcFirstLastPara="1" rIns="90700" wrap="square" tIns="4535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rt">
  <p:cSld name="Star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4"/>
          <p:cNvSpPr txBox="1"/>
          <p:nvPr>
            <p:ph idx="1" type="body"/>
          </p:nvPr>
        </p:nvSpPr>
        <p:spPr>
          <a:xfrm>
            <a:off x="319088" y="1978720"/>
            <a:ext cx="8508999" cy="1274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24"/>
          <p:cNvSpPr/>
          <p:nvPr/>
        </p:nvSpPr>
        <p:spPr>
          <a:xfrm>
            <a:off x="8347635" y="6408271"/>
            <a:ext cx="575236" cy="35858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4"/>
          <p:cNvSpPr txBox="1"/>
          <p:nvPr>
            <p:ph idx="12" type="sldNum"/>
          </p:nvPr>
        </p:nvSpPr>
        <p:spPr>
          <a:xfrm>
            <a:off x="6774934" y="6473313"/>
            <a:ext cx="2052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7" name="Google Shape;17;p24"/>
          <p:cNvSpPr txBox="1"/>
          <p:nvPr>
            <p:ph idx="11" type="ftr"/>
          </p:nvPr>
        </p:nvSpPr>
        <p:spPr>
          <a:xfrm>
            <a:off x="311162" y="6473313"/>
            <a:ext cx="7829538" cy="3846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4"/>
          <p:cNvSpPr txBox="1"/>
          <p:nvPr>
            <p:ph type="title"/>
          </p:nvPr>
        </p:nvSpPr>
        <p:spPr>
          <a:xfrm>
            <a:off x="319090" y="994334"/>
            <a:ext cx="8508999" cy="4103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lnSpc>
                <a:spcPct val="106666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50416 tum logo blau png final.png" id="10" name="Google Shape;10;p2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218411" y="324685"/>
            <a:ext cx="608352" cy="32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3"/>
          <p:cNvSpPr txBox="1"/>
          <p:nvPr>
            <p:ph idx="11" type="ftr"/>
          </p:nvPr>
        </p:nvSpPr>
        <p:spPr>
          <a:xfrm>
            <a:off x="311162" y="6473313"/>
            <a:ext cx="7829538" cy="38468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3"/>
          <p:cNvSpPr txBox="1"/>
          <p:nvPr>
            <p:ph idx="12" type="sldNum"/>
          </p:nvPr>
        </p:nvSpPr>
        <p:spPr>
          <a:xfrm>
            <a:off x="6774934" y="6473313"/>
            <a:ext cx="2052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comments" Target="../comments/comment4.xml"/><Relationship Id="rId4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comments" Target="../comments/comment5.xml"/><Relationship Id="rId4" Type="http://schemas.openxmlformats.org/officeDocument/2006/relationships/image" Target="../media/image5.png"/><Relationship Id="rId5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comments" Target="../comments/comment6.xml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drive.google.com/file/d/1Ww-Vd_DwgmUPKqy2YAIkQgAFV-gVU2H2/view" TargetMode="External"/><Relationship Id="rId4" Type="http://schemas.openxmlformats.org/officeDocument/2006/relationships/image" Target="../media/image8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Relationship Id="rId4" Type="http://schemas.openxmlformats.org/officeDocument/2006/relationships/image" Target="../media/image2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://drive.google.com/file/d/1iK8yvOVf3AqyMNQ2seUSxtOhBkPouTAP/view" TargetMode="External"/><Relationship Id="rId4" Type="http://schemas.openxmlformats.org/officeDocument/2006/relationships/image" Target="../media/image16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comments" Target="../comments/comment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comments" Target="../comments/comment1.xml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2.xml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comments" Target="../comments/comment3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"/>
          <p:cNvSpPr txBox="1"/>
          <p:nvPr>
            <p:ph idx="1" type="body"/>
          </p:nvPr>
        </p:nvSpPr>
        <p:spPr>
          <a:xfrm>
            <a:off x="317550" y="2371845"/>
            <a:ext cx="8508900" cy="12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Niklas Bubeck, Doğaç Güzelkokar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Supervisor: Mariia Gladkova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Technische Universität München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Chair of Computer Vision and Artificial Intelligence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August 30, 2022</a:t>
            </a:r>
            <a:endParaRPr/>
          </a:p>
        </p:txBody>
      </p:sp>
      <p:sp>
        <p:nvSpPr>
          <p:cNvPr id="25" name="Google Shape;25;p1"/>
          <p:cNvSpPr txBox="1"/>
          <p:nvPr>
            <p:ph type="title"/>
          </p:nvPr>
        </p:nvSpPr>
        <p:spPr>
          <a:xfrm>
            <a:off x="319090" y="994334"/>
            <a:ext cx="8508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Expanding to 4D Panoptic Segmentation using Scene Flow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descr="TUM_Glockenturm.tif" id="26" name="Google Shape;2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27101" y="3051360"/>
            <a:ext cx="3892489" cy="33974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48adcbd619_0_96"/>
          <p:cNvSpPr txBox="1"/>
          <p:nvPr>
            <p:ph idx="1" type="body"/>
          </p:nvPr>
        </p:nvSpPr>
        <p:spPr>
          <a:xfrm>
            <a:off x="573892" y="1968100"/>
            <a:ext cx="2738400" cy="127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Why: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Too much data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A lot of noise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High bias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148adcbd619_0_96"/>
          <p:cNvSpPr txBox="1"/>
          <p:nvPr>
            <p:ph idx="12" type="sldNum"/>
          </p:nvPr>
        </p:nvSpPr>
        <p:spPr>
          <a:xfrm>
            <a:off x="6774934" y="6473313"/>
            <a:ext cx="2052000" cy="3651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10" name="Google Shape;110;g148adcbd619_0_96"/>
          <p:cNvSpPr txBox="1"/>
          <p:nvPr>
            <p:ph type="title"/>
          </p:nvPr>
        </p:nvSpPr>
        <p:spPr>
          <a:xfrm>
            <a:off x="319090" y="994334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Sampling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11" name="Google Shape;111;g148adcbd619_0_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8988" y="3843575"/>
            <a:ext cx="7529120" cy="231442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g148adcbd619_0_96"/>
          <p:cNvSpPr txBox="1"/>
          <p:nvPr/>
        </p:nvSpPr>
        <p:spPr>
          <a:xfrm>
            <a:off x="4044750" y="1904425"/>
            <a:ext cx="4596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DE" sz="1600">
                <a:solidFill>
                  <a:schemeClr val="dk1"/>
                </a:solidFill>
              </a:rPr>
              <a:t>How:</a:t>
            </a:r>
            <a:endParaRPr sz="16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de-DE" sz="1600">
                <a:solidFill>
                  <a:schemeClr val="dk1"/>
                </a:solidFill>
              </a:rPr>
              <a:t>Use voxels as space representations </a:t>
            </a:r>
            <a:endParaRPr sz="16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de-DE" sz="1600">
                <a:solidFill>
                  <a:schemeClr val="dk1"/>
                </a:solidFill>
              </a:rPr>
              <a:t>Emphasize different classes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48adcbd619_0_15"/>
          <p:cNvSpPr txBox="1"/>
          <p:nvPr>
            <p:ph idx="12" type="sldNum"/>
          </p:nvPr>
        </p:nvSpPr>
        <p:spPr>
          <a:xfrm>
            <a:off x="6774934" y="6473313"/>
            <a:ext cx="2052000" cy="3651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19" name="Google Shape;119;g148adcbd619_0_15"/>
          <p:cNvSpPr txBox="1"/>
          <p:nvPr>
            <p:ph type="title"/>
          </p:nvPr>
        </p:nvSpPr>
        <p:spPr>
          <a:xfrm>
            <a:off x="319090" y="994334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Scene Flow: Available methods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20" name="Google Shape;120;g148adcbd619_0_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9488" y="1530321"/>
            <a:ext cx="7257626" cy="519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48adcbd619_0_30"/>
          <p:cNvSpPr txBox="1"/>
          <p:nvPr>
            <p:ph idx="12" type="sldNum"/>
          </p:nvPr>
        </p:nvSpPr>
        <p:spPr>
          <a:xfrm>
            <a:off x="5414200" y="6063300"/>
            <a:ext cx="3938700" cy="6465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222222"/>
                </a:solidFill>
                <a:highlight>
                  <a:srgbClr val="FFFFFF"/>
                </a:highlight>
              </a:rPr>
              <a:t>Behley, Jens, et al. "Semantickitti: A dataset for semantic scene understanding of lidar sequences." 2019.</a:t>
            </a:r>
            <a:endParaRPr/>
          </a:p>
        </p:txBody>
      </p:sp>
      <p:sp>
        <p:nvSpPr>
          <p:cNvPr id="127" name="Google Shape;127;g148adcbd619_0_30"/>
          <p:cNvSpPr txBox="1"/>
          <p:nvPr>
            <p:ph type="title"/>
          </p:nvPr>
        </p:nvSpPr>
        <p:spPr>
          <a:xfrm>
            <a:off x="319090" y="994334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Scene Flow: Problems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28" name="Google Shape;128;g148adcbd619_0_30"/>
          <p:cNvSpPr txBox="1"/>
          <p:nvPr/>
        </p:nvSpPr>
        <p:spPr>
          <a:xfrm>
            <a:off x="750150" y="1603000"/>
            <a:ext cx="76437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RGBD vs. Pointcloud data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360deg fov → lower point density for individual objects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No color values as features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Higher number of points → exploding memory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Unordered points with varying size → No bijective mapping possible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Bidirectional reflectance disturbances cause many outliers</a:t>
            </a:r>
            <a:endParaRPr/>
          </a:p>
        </p:txBody>
      </p:sp>
      <p:pic>
        <p:nvPicPr>
          <p:cNvPr id="129" name="Google Shape;129;g148adcbd619_0_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4275" y="4274050"/>
            <a:ext cx="3255375" cy="175024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g148adcbd619_0_30"/>
          <p:cNvSpPr txBox="1"/>
          <p:nvPr/>
        </p:nvSpPr>
        <p:spPr>
          <a:xfrm>
            <a:off x="203950" y="6140250"/>
            <a:ext cx="4467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222222"/>
                </a:solidFill>
                <a:highlight>
                  <a:srgbClr val="FFFFFF"/>
                </a:highlight>
              </a:rPr>
              <a:t>Mayer, Nikolaus, et al. "A large dataset to train convolutional networks for disparity, optical flow, and scene flow estimation." 2016.</a:t>
            </a:r>
            <a:endParaRPr/>
          </a:p>
        </p:txBody>
      </p:sp>
      <p:pic>
        <p:nvPicPr>
          <p:cNvPr id="131" name="Google Shape;131;g148adcbd619_0_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52101" y="3777051"/>
            <a:ext cx="2341749" cy="2203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48adcbd619_0_112"/>
          <p:cNvSpPr txBox="1"/>
          <p:nvPr>
            <p:ph idx="12" type="sldNum"/>
          </p:nvPr>
        </p:nvSpPr>
        <p:spPr>
          <a:xfrm>
            <a:off x="6774934" y="6473313"/>
            <a:ext cx="2052000" cy="3651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38" name="Google Shape;138;g148adcbd619_0_112"/>
          <p:cNvSpPr txBox="1"/>
          <p:nvPr>
            <p:ph type="title"/>
          </p:nvPr>
        </p:nvSpPr>
        <p:spPr>
          <a:xfrm>
            <a:off x="319090" y="994334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Scene Flow: Losses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39" name="Google Shape;139;g148adcbd619_0_112"/>
          <p:cNvSpPr txBox="1"/>
          <p:nvPr/>
        </p:nvSpPr>
        <p:spPr>
          <a:xfrm>
            <a:off x="552075" y="1730425"/>
            <a:ext cx="5031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Chamfer Loss: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Minimizes distance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Curvature Loss: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 </a:t>
            </a:r>
            <a:endParaRPr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Local shape characteristics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Smoothness Loss: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Flow in local regions should be similar</a:t>
            </a:r>
            <a:endParaRPr/>
          </a:p>
        </p:txBody>
      </p:sp>
      <p:sp>
        <p:nvSpPr>
          <p:cNvPr id="140" name="Google Shape;140;g148adcbd619_0_112"/>
          <p:cNvSpPr txBox="1"/>
          <p:nvPr/>
        </p:nvSpPr>
        <p:spPr>
          <a:xfrm>
            <a:off x="552075" y="5287013"/>
            <a:ext cx="777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/>
              <a:t>Curvature and Smoothness act as constraint</a:t>
            </a:r>
            <a:endParaRPr/>
          </a:p>
        </p:txBody>
      </p:sp>
      <p:pic>
        <p:nvPicPr>
          <p:cNvPr id="141" name="Google Shape;141;g148adcbd619_0_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5850" y="2102125"/>
            <a:ext cx="4398008" cy="4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g148adcbd619_0_1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69000" y="4716613"/>
            <a:ext cx="4116726" cy="516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148adcbd619_0_1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48325" y="3387587"/>
            <a:ext cx="3013501" cy="62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48adcbd619_0_121"/>
          <p:cNvSpPr txBox="1"/>
          <p:nvPr>
            <p:ph idx="12" type="sldNum"/>
          </p:nvPr>
        </p:nvSpPr>
        <p:spPr>
          <a:xfrm>
            <a:off x="6774934" y="6473313"/>
            <a:ext cx="2052000" cy="3651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50" name="Google Shape;150;g148adcbd619_0_121"/>
          <p:cNvSpPr txBox="1"/>
          <p:nvPr>
            <p:ph type="title"/>
          </p:nvPr>
        </p:nvSpPr>
        <p:spPr>
          <a:xfrm>
            <a:off x="319090" y="994334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Scene Flow: Using all losses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51" name="Google Shape;151;g148adcbd619_0_121" title="video.avi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43800" y="1679562"/>
            <a:ext cx="6093625" cy="457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48adcbd619_0_130"/>
          <p:cNvSpPr txBox="1"/>
          <p:nvPr>
            <p:ph idx="12" type="sldNum"/>
          </p:nvPr>
        </p:nvSpPr>
        <p:spPr>
          <a:xfrm>
            <a:off x="6774934" y="6473313"/>
            <a:ext cx="2052000" cy="3651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58" name="Google Shape;158;g148adcbd619_0_130"/>
          <p:cNvSpPr txBox="1"/>
          <p:nvPr>
            <p:ph type="title"/>
          </p:nvPr>
        </p:nvSpPr>
        <p:spPr>
          <a:xfrm>
            <a:off x="319090" y="994334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Scene Flow: Without constraints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59" name="Google Shape;159;g148adcbd619_0_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175" y="1738300"/>
            <a:ext cx="8662750" cy="428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48adcbd619_0_105"/>
          <p:cNvSpPr txBox="1"/>
          <p:nvPr>
            <p:ph idx="1" type="body"/>
          </p:nvPr>
        </p:nvSpPr>
        <p:spPr>
          <a:xfrm>
            <a:off x="319088" y="1978720"/>
            <a:ext cx="8508900" cy="127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Emphasize things classes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Use low resolution stuff classes (better space representation)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Padding for scans with less than 8192 points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Refine with only things classes and backprojection (t → t-1)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148adcbd619_0_105"/>
          <p:cNvSpPr txBox="1"/>
          <p:nvPr>
            <p:ph idx="12" type="sldNum"/>
          </p:nvPr>
        </p:nvSpPr>
        <p:spPr>
          <a:xfrm>
            <a:off x="6774934" y="6473313"/>
            <a:ext cx="2052000" cy="3651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67" name="Google Shape;167;g148adcbd619_0_105"/>
          <p:cNvSpPr txBox="1"/>
          <p:nvPr>
            <p:ph type="title"/>
          </p:nvPr>
        </p:nvSpPr>
        <p:spPr>
          <a:xfrm>
            <a:off x="319090" y="994334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Scene Flow: Training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68" name="Google Shape;168;g148adcbd619_0_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6275" y="3911425"/>
            <a:ext cx="5118650" cy="2622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48adcbd619_0_89"/>
          <p:cNvSpPr txBox="1"/>
          <p:nvPr>
            <p:ph idx="12" type="sldNum"/>
          </p:nvPr>
        </p:nvSpPr>
        <p:spPr>
          <a:xfrm>
            <a:off x="6774934" y="6473313"/>
            <a:ext cx="2052000" cy="3651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75" name="Google Shape;175;g148adcbd619_0_89"/>
          <p:cNvSpPr txBox="1"/>
          <p:nvPr>
            <p:ph type="title"/>
          </p:nvPr>
        </p:nvSpPr>
        <p:spPr>
          <a:xfrm>
            <a:off x="319090" y="994334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Evaluation: Scene Flow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76" name="Google Shape;176;g148adcbd619_0_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950" y="2340934"/>
            <a:ext cx="8839204" cy="27061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48edda8f04_0_28"/>
          <p:cNvSpPr txBox="1"/>
          <p:nvPr>
            <p:ph idx="12" type="sldNum"/>
          </p:nvPr>
        </p:nvSpPr>
        <p:spPr>
          <a:xfrm>
            <a:off x="6774934" y="6473313"/>
            <a:ext cx="2052000" cy="3651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83" name="Google Shape;183;g148edda8f04_0_28"/>
          <p:cNvSpPr txBox="1"/>
          <p:nvPr>
            <p:ph type="title"/>
          </p:nvPr>
        </p:nvSpPr>
        <p:spPr>
          <a:xfrm>
            <a:off x="319090" y="994334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Evaluation: Scene Flow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84" name="Google Shape;184;g148edda8f04_0_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7725" y="208573"/>
            <a:ext cx="6482651" cy="6264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48edda8f04_0_4"/>
          <p:cNvSpPr txBox="1"/>
          <p:nvPr>
            <p:ph idx="12" type="sldNum"/>
          </p:nvPr>
        </p:nvSpPr>
        <p:spPr>
          <a:xfrm>
            <a:off x="6774934" y="6473313"/>
            <a:ext cx="2052000" cy="3651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91" name="Google Shape;191;g148edda8f04_0_4"/>
          <p:cNvSpPr txBox="1"/>
          <p:nvPr>
            <p:ph type="title"/>
          </p:nvPr>
        </p:nvSpPr>
        <p:spPr>
          <a:xfrm>
            <a:off x="319090" y="994334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Efficient LPS: Inference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92" name="Google Shape;192;g148edda8f04_0_4"/>
          <p:cNvSpPr txBox="1"/>
          <p:nvPr/>
        </p:nvSpPr>
        <p:spPr>
          <a:xfrm>
            <a:off x="424975" y="2133625"/>
            <a:ext cx="85089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Inference on aligned point cloud did NOT 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Corrupted labels for the second point cloud of the stack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Instead: Make inference on all single scans</a:t>
            </a:r>
            <a:endParaRPr/>
          </a:p>
        </p:txBody>
      </p:sp>
      <p:pic>
        <p:nvPicPr>
          <p:cNvPr id="193" name="Google Shape;193;g148edda8f04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1200" y="4700050"/>
            <a:ext cx="8065563" cy="1578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146c7021cb3_0_0"/>
          <p:cNvSpPr txBox="1"/>
          <p:nvPr>
            <p:ph idx="1" type="body"/>
          </p:nvPr>
        </p:nvSpPr>
        <p:spPr>
          <a:xfrm>
            <a:off x="181100" y="2934177"/>
            <a:ext cx="8508900" cy="1881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Detect instances as well as semantics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4D refers to tracking instances over time </a:t>
            </a:r>
            <a:endParaRPr/>
          </a:p>
        </p:txBody>
      </p:sp>
      <p:sp>
        <p:nvSpPr>
          <p:cNvPr id="33" name="Google Shape;33;g146c7021cb3_0_0"/>
          <p:cNvSpPr txBox="1"/>
          <p:nvPr>
            <p:ph idx="12" type="sldNum"/>
          </p:nvPr>
        </p:nvSpPr>
        <p:spPr>
          <a:xfrm>
            <a:off x="6774934" y="6473313"/>
            <a:ext cx="2052000" cy="3651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34" name="Google Shape;34;g146c7021cb3_0_0"/>
          <p:cNvSpPr txBox="1"/>
          <p:nvPr>
            <p:ph type="title"/>
          </p:nvPr>
        </p:nvSpPr>
        <p:spPr>
          <a:xfrm>
            <a:off x="319090" y="994334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What is 4D Panoptic Segmentation?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35" name="Google Shape;35;g146c7021cb3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6800" y="2173720"/>
            <a:ext cx="3780120" cy="330038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g146c7021cb3_0_0"/>
          <p:cNvSpPr txBox="1"/>
          <p:nvPr/>
        </p:nvSpPr>
        <p:spPr>
          <a:xfrm>
            <a:off x="264125" y="6329725"/>
            <a:ext cx="8074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/>
              <a:t>Mehmet Aygün, Aljoša </a:t>
            </a:r>
            <a:r>
              <a:rPr lang="de-DE" sz="1000">
                <a:solidFill>
                  <a:schemeClr val="dk1"/>
                </a:solidFill>
              </a:rPr>
              <a:t>Ošep et al.</a:t>
            </a:r>
            <a:r>
              <a:rPr lang="de-DE" sz="1000"/>
              <a:t>, 4D Panoptic LiDAR Segmentation, 2021</a:t>
            </a:r>
            <a:endParaRPr sz="1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48edda8f04_0_12"/>
          <p:cNvSpPr txBox="1"/>
          <p:nvPr>
            <p:ph idx="12" type="sldNum"/>
          </p:nvPr>
        </p:nvSpPr>
        <p:spPr>
          <a:xfrm>
            <a:off x="6774934" y="6473313"/>
            <a:ext cx="2052000" cy="3651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200" name="Google Shape;200;g148edda8f04_0_12"/>
          <p:cNvSpPr txBox="1"/>
          <p:nvPr>
            <p:ph type="title"/>
          </p:nvPr>
        </p:nvSpPr>
        <p:spPr>
          <a:xfrm>
            <a:off x="319090" y="994334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IoU-Matching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01" name="Google Shape;201;g148edda8f04_0_12"/>
          <p:cNvSpPr txBox="1"/>
          <p:nvPr/>
        </p:nvSpPr>
        <p:spPr>
          <a:xfrm>
            <a:off x="446200" y="1940025"/>
            <a:ext cx="85089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Use masks for Instance ID’s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Find nearest neighbor (NN) for each point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Assign major NN instance ID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2" name="Google Shape;202;g148edda8f04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3125" y="1412725"/>
            <a:ext cx="3077149" cy="142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g148edda8f04_0_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500" y="3997600"/>
            <a:ext cx="7926673" cy="197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48adcbd619_0_22"/>
          <p:cNvSpPr txBox="1"/>
          <p:nvPr>
            <p:ph idx="12" type="sldNum"/>
          </p:nvPr>
        </p:nvSpPr>
        <p:spPr>
          <a:xfrm>
            <a:off x="6774934" y="6473313"/>
            <a:ext cx="2052000" cy="3651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210" name="Google Shape;210;g148adcbd619_0_22"/>
          <p:cNvSpPr txBox="1"/>
          <p:nvPr>
            <p:ph type="title"/>
          </p:nvPr>
        </p:nvSpPr>
        <p:spPr>
          <a:xfrm>
            <a:off x="319090" y="994334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Evaluation: Panoptic Segmentation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11" name="Google Shape;211;g148adcbd619_0_22" title="Kazam_screencast_00007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488" y="1608434"/>
            <a:ext cx="8296113" cy="47124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4879c415aa_0_0"/>
          <p:cNvSpPr txBox="1"/>
          <p:nvPr>
            <p:ph idx="1" type="body"/>
          </p:nvPr>
        </p:nvSpPr>
        <p:spPr>
          <a:xfrm>
            <a:off x="319100" y="1978736"/>
            <a:ext cx="8508900" cy="3984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Hardware requirements and dependencies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Sampling strategy introduces high variance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No Fine-tuning/ H-param Optimization of the Scene Flow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Robustness of instance mapping </a:t>
            </a:r>
            <a:endParaRPr/>
          </a:p>
        </p:txBody>
      </p:sp>
      <p:sp>
        <p:nvSpPr>
          <p:cNvPr id="218" name="Google Shape;218;g14879c415aa_0_0"/>
          <p:cNvSpPr txBox="1"/>
          <p:nvPr>
            <p:ph idx="12" type="sldNum"/>
          </p:nvPr>
        </p:nvSpPr>
        <p:spPr>
          <a:xfrm>
            <a:off x="6774934" y="6473313"/>
            <a:ext cx="2052000" cy="3651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219" name="Google Shape;219;g14879c415aa_0_0"/>
          <p:cNvSpPr txBox="1"/>
          <p:nvPr>
            <p:ph type="title"/>
          </p:nvPr>
        </p:nvSpPr>
        <p:spPr>
          <a:xfrm>
            <a:off x="319090" y="994334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Bottlenecks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46c7021cb3_0_56"/>
          <p:cNvSpPr txBox="1"/>
          <p:nvPr>
            <p:ph idx="1" type="body"/>
          </p:nvPr>
        </p:nvSpPr>
        <p:spPr>
          <a:xfrm>
            <a:off x="242625" y="1987210"/>
            <a:ext cx="8508900" cy="381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de-DE"/>
              <a:t>Run a semantic/panoptic segmentation network to obtain labels for test case, do adaptive sampling based on the outputs and apply our workflow to the test sequences.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Use better &amp; more GPUs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Train our own or retrain existing best panoptic segmentation models for running on temporally unified scans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146c7021cb3_0_56"/>
          <p:cNvSpPr txBox="1"/>
          <p:nvPr>
            <p:ph idx="12" type="sldNum"/>
          </p:nvPr>
        </p:nvSpPr>
        <p:spPr>
          <a:xfrm>
            <a:off x="6774934" y="6473313"/>
            <a:ext cx="2052000" cy="3651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227" name="Google Shape;227;g146c7021cb3_0_56"/>
          <p:cNvSpPr txBox="1"/>
          <p:nvPr>
            <p:ph type="title"/>
          </p:nvPr>
        </p:nvSpPr>
        <p:spPr>
          <a:xfrm>
            <a:off x="319090" y="994334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Future Work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148adcbd619_0_4"/>
          <p:cNvSpPr txBox="1"/>
          <p:nvPr>
            <p:ph idx="1" type="body"/>
          </p:nvPr>
        </p:nvSpPr>
        <p:spPr>
          <a:xfrm>
            <a:off x="221125" y="2516025"/>
            <a:ext cx="8508900" cy="330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Find the motion for each point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Unordered points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Different number of points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3D case of optical flow</a:t>
            </a:r>
            <a:endParaRPr/>
          </a:p>
        </p:txBody>
      </p:sp>
      <p:sp>
        <p:nvSpPr>
          <p:cNvPr id="43" name="Google Shape;43;g148adcbd619_0_4"/>
          <p:cNvSpPr txBox="1"/>
          <p:nvPr>
            <p:ph idx="12" type="sldNum"/>
          </p:nvPr>
        </p:nvSpPr>
        <p:spPr>
          <a:xfrm>
            <a:off x="6774934" y="6473313"/>
            <a:ext cx="2052000" cy="3651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44" name="Google Shape;44;g148adcbd619_0_4"/>
          <p:cNvSpPr txBox="1"/>
          <p:nvPr>
            <p:ph type="title"/>
          </p:nvPr>
        </p:nvSpPr>
        <p:spPr>
          <a:xfrm>
            <a:off x="319090" y="994334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What is Scene Flow?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5" name="Google Shape;45;g148adcbd619_0_4"/>
          <p:cNvSpPr txBox="1"/>
          <p:nvPr/>
        </p:nvSpPr>
        <p:spPr>
          <a:xfrm>
            <a:off x="367975" y="6242300"/>
            <a:ext cx="5725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>
                <a:solidFill>
                  <a:srgbClr val="222222"/>
                </a:solidFill>
                <a:highlight>
                  <a:srgbClr val="FFFFFF"/>
                </a:highlight>
              </a:rPr>
              <a:t>Liu, Xingyu, et al. "Flownet3d: Learning scene flow in 3d point clouds." 2019.</a:t>
            </a:r>
            <a:endParaRPr/>
          </a:p>
        </p:txBody>
      </p:sp>
      <p:pic>
        <p:nvPicPr>
          <p:cNvPr id="46" name="Google Shape;46;g148adcbd619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667252"/>
            <a:ext cx="4462234" cy="17374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148adcbd619_0_71"/>
          <p:cNvSpPr txBox="1"/>
          <p:nvPr>
            <p:ph idx="12" type="sldNum"/>
          </p:nvPr>
        </p:nvSpPr>
        <p:spPr>
          <a:xfrm>
            <a:off x="6774934" y="6473313"/>
            <a:ext cx="2052000" cy="3651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53" name="Google Shape;53;g148adcbd619_0_71"/>
          <p:cNvSpPr txBox="1"/>
          <p:nvPr>
            <p:ph type="title"/>
          </p:nvPr>
        </p:nvSpPr>
        <p:spPr>
          <a:xfrm>
            <a:off x="319090" y="994334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Related Work: Dynamic-Shifting Net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4" name="Google Shape;54;g148adcbd619_0_71"/>
          <p:cNvSpPr txBox="1"/>
          <p:nvPr/>
        </p:nvSpPr>
        <p:spPr>
          <a:xfrm>
            <a:off x="264125" y="6329725"/>
            <a:ext cx="8074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/>
              <a:t>Fangzhou et al. </a:t>
            </a:r>
            <a:r>
              <a:rPr lang="de-DE" sz="1000"/>
              <a:t>, </a:t>
            </a:r>
            <a:r>
              <a:rPr lang="de-DE" sz="1000"/>
              <a:t>LiDAR-based 4D Panoptic Segmentation via Dynamic Shifting Network </a:t>
            </a:r>
            <a:r>
              <a:rPr lang="de-DE" sz="1000"/>
              <a:t>, 2022</a:t>
            </a:r>
            <a:endParaRPr sz="1000"/>
          </a:p>
        </p:txBody>
      </p:sp>
      <p:sp>
        <p:nvSpPr>
          <p:cNvPr id="55" name="Google Shape;55;g148adcbd619_0_71"/>
          <p:cNvSpPr txBox="1"/>
          <p:nvPr/>
        </p:nvSpPr>
        <p:spPr>
          <a:xfrm>
            <a:off x="562600" y="4297175"/>
            <a:ext cx="81579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Apply rigid transformation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Solve 4D by aligning, predicting on aligned scans then separation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DE" sz="1600">
                <a:solidFill>
                  <a:srgbClr val="980000"/>
                </a:solidFill>
              </a:rPr>
              <a:t>Why not compensate for object motion? </a:t>
            </a:r>
            <a:endParaRPr b="1" sz="1600">
              <a:solidFill>
                <a:srgbClr val="980000"/>
              </a:solidFill>
            </a:endParaRPr>
          </a:p>
        </p:txBody>
      </p:sp>
      <p:pic>
        <p:nvPicPr>
          <p:cNvPr id="56" name="Google Shape;56;g148adcbd619_0_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608434"/>
            <a:ext cx="8839200" cy="25291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46c7021cb3_0_21"/>
          <p:cNvSpPr txBox="1"/>
          <p:nvPr>
            <p:ph idx="12" type="sldNum"/>
          </p:nvPr>
        </p:nvSpPr>
        <p:spPr>
          <a:xfrm>
            <a:off x="6774934" y="6473313"/>
            <a:ext cx="2052000" cy="3651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63" name="Google Shape;63;g146c7021cb3_0_21"/>
          <p:cNvSpPr txBox="1"/>
          <p:nvPr>
            <p:ph type="title"/>
          </p:nvPr>
        </p:nvSpPr>
        <p:spPr>
          <a:xfrm>
            <a:off x="319090" y="994334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Related Work: PointPWC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4" name="Google Shape;64;g146c7021cb3_0_21"/>
          <p:cNvSpPr txBox="1"/>
          <p:nvPr/>
        </p:nvSpPr>
        <p:spPr>
          <a:xfrm>
            <a:off x="264125" y="6329725"/>
            <a:ext cx="8074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/>
              <a:t>Wenxuan Wu</a:t>
            </a:r>
            <a:r>
              <a:rPr lang="de-DE" sz="1000">
                <a:solidFill>
                  <a:schemeClr val="dk1"/>
                </a:solidFill>
              </a:rPr>
              <a:t> et al.</a:t>
            </a:r>
            <a:r>
              <a:rPr lang="de-DE" sz="1000"/>
              <a:t>, PointPWC-Net: Cost Volume on Point Clouds for (Self-)Supervised Scene Flow Estimation, 2020</a:t>
            </a:r>
            <a:endParaRPr sz="1000"/>
          </a:p>
        </p:txBody>
      </p:sp>
      <p:pic>
        <p:nvPicPr>
          <p:cNvPr id="65" name="Google Shape;65;g146c7021cb3_0_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250" y="1634575"/>
            <a:ext cx="8846599" cy="2496136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g146c7021cb3_0_21"/>
          <p:cNvSpPr txBox="1"/>
          <p:nvPr/>
        </p:nvSpPr>
        <p:spPr>
          <a:xfrm>
            <a:off x="562600" y="4297175"/>
            <a:ext cx="81579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Flow on different resolutions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Captures details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Introduces valuable loss functions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DE" sz="1600">
                <a:solidFill>
                  <a:srgbClr val="980000"/>
                </a:solidFill>
              </a:rPr>
              <a:t>Why not train on semanticKitti dataset? </a:t>
            </a:r>
            <a:endParaRPr b="1" sz="1600">
              <a:solidFill>
                <a:srgbClr val="98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48adcbd619_0_59"/>
          <p:cNvSpPr txBox="1"/>
          <p:nvPr>
            <p:ph idx="1" type="body"/>
          </p:nvPr>
        </p:nvSpPr>
        <p:spPr>
          <a:xfrm>
            <a:off x="319100" y="2774250"/>
            <a:ext cx="3958800" cy="1125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Panoptic segmentation on image representation</a:t>
            </a:r>
            <a:endParaRPr/>
          </a:p>
        </p:txBody>
      </p:sp>
      <p:sp>
        <p:nvSpPr>
          <p:cNvPr id="73" name="Google Shape;73;g148adcbd619_0_59"/>
          <p:cNvSpPr txBox="1"/>
          <p:nvPr>
            <p:ph idx="12" type="sldNum"/>
          </p:nvPr>
        </p:nvSpPr>
        <p:spPr>
          <a:xfrm>
            <a:off x="6774934" y="6473313"/>
            <a:ext cx="2052000" cy="3651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74" name="Google Shape;74;g148adcbd619_0_59"/>
          <p:cNvSpPr txBox="1"/>
          <p:nvPr>
            <p:ph type="title"/>
          </p:nvPr>
        </p:nvSpPr>
        <p:spPr>
          <a:xfrm>
            <a:off x="319090" y="994334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Related Work: EfficientLPS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5" name="Google Shape;75;g148adcbd619_0_59"/>
          <p:cNvSpPr txBox="1"/>
          <p:nvPr/>
        </p:nvSpPr>
        <p:spPr>
          <a:xfrm>
            <a:off x="264125" y="6329725"/>
            <a:ext cx="8074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1000"/>
              <a:t>Kshitij Sirohi</a:t>
            </a:r>
            <a:r>
              <a:rPr lang="de-DE" sz="1000">
                <a:solidFill>
                  <a:schemeClr val="dk1"/>
                </a:solidFill>
              </a:rPr>
              <a:t> et al.</a:t>
            </a:r>
            <a:r>
              <a:rPr lang="de-DE" sz="1000"/>
              <a:t>, </a:t>
            </a:r>
            <a:r>
              <a:rPr lang="de-DE" sz="1000"/>
              <a:t>EfficientLPS: Efficient LiDAR Panoptic Segmentation</a:t>
            </a:r>
            <a:r>
              <a:rPr lang="de-DE" sz="1000"/>
              <a:t>, 2021</a:t>
            </a:r>
            <a:endParaRPr sz="1000"/>
          </a:p>
        </p:txBody>
      </p:sp>
      <p:pic>
        <p:nvPicPr>
          <p:cNvPr id="76" name="Google Shape;76;g148adcbd619_0_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0100" y="2027450"/>
            <a:ext cx="4151525" cy="254882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g148adcbd619_0_59"/>
          <p:cNvSpPr txBox="1"/>
          <p:nvPr/>
        </p:nvSpPr>
        <p:spPr>
          <a:xfrm>
            <a:off x="805125" y="5548475"/>
            <a:ext cx="7876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-DE" sz="1600">
                <a:solidFill>
                  <a:srgbClr val="980000"/>
                </a:solidFill>
              </a:rPr>
              <a:t>Why not use on aligned scans?</a:t>
            </a:r>
            <a:endParaRPr b="1" sz="1600">
              <a:solidFill>
                <a:srgbClr val="98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48adcbd619_0_81"/>
          <p:cNvSpPr txBox="1"/>
          <p:nvPr>
            <p:ph idx="1" type="body"/>
          </p:nvPr>
        </p:nvSpPr>
        <p:spPr>
          <a:xfrm>
            <a:off x="317538" y="2940645"/>
            <a:ext cx="8508900" cy="127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Overall concept that works with every scene flow and panoptic network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Adapted scene flow working on lower hardware requirements and semanticKitti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DE"/>
              <a:t>Intersection over union (IoU) instance matching to solve time dependency</a:t>
            </a:r>
            <a:endParaRPr/>
          </a:p>
        </p:txBody>
      </p:sp>
      <p:sp>
        <p:nvSpPr>
          <p:cNvPr id="84" name="Google Shape;84;g148adcbd619_0_81"/>
          <p:cNvSpPr txBox="1"/>
          <p:nvPr>
            <p:ph idx="12" type="sldNum"/>
          </p:nvPr>
        </p:nvSpPr>
        <p:spPr>
          <a:xfrm>
            <a:off x="6774934" y="6473313"/>
            <a:ext cx="2052000" cy="3651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85" name="Google Shape;85;g148adcbd619_0_81"/>
          <p:cNvSpPr txBox="1"/>
          <p:nvPr>
            <p:ph type="title"/>
          </p:nvPr>
        </p:nvSpPr>
        <p:spPr>
          <a:xfrm>
            <a:off x="319090" y="994334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Our Contributions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46c7021cb3_0_28"/>
          <p:cNvSpPr txBox="1"/>
          <p:nvPr>
            <p:ph idx="1" type="body"/>
          </p:nvPr>
        </p:nvSpPr>
        <p:spPr>
          <a:xfrm>
            <a:off x="319088" y="1978720"/>
            <a:ext cx="8508900" cy="127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g146c7021cb3_0_28"/>
          <p:cNvSpPr txBox="1"/>
          <p:nvPr>
            <p:ph idx="12" type="sldNum"/>
          </p:nvPr>
        </p:nvSpPr>
        <p:spPr>
          <a:xfrm>
            <a:off x="6774934" y="6473313"/>
            <a:ext cx="2052000" cy="3651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93" name="Google Shape;93;g146c7021cb3_0_28"/>
          <p:cNvSpPr txBox="1"/>
          <p:nvPr>
            <p:ph type="title"/>
          </p:nvPr>
        </p:nvSpPr>
        <p:spPr>
          <a:xfrm>
            <a:off x="319090" y="994334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Overall Workflow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94" name="Google Shape;94;g146c7021cb3_0_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151" y="1777725"/>
            <a:ext cx="8654799" cy="3919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48a5a671b6_1_74"/>
          <p:cNvSpPr txBox="1"/>
          <p:nvPr>
            <p:ph idx="12" type="sldNum"/>
          </p:nvPr>
        </p:nvSpPr>
        <p:spPr>
          <a:xfrm>
            <a:off x="6774934" y="6473313"/>
            <a:ext cx="2052000" cy="365100"/>
          </a:xfrm>
          <a:prstGeom prst="rect">
            <a:avLst/>
          </a:prstGeom>
        </p:spPr>
        <p:txBody>
          <a:bodyPr anchorCtr="0" anchor="ctr" bIns="45700" lIns="0" spcFirstLastPara="1" rIns="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  <p:sp>
        <p:nvSpPr>
          <p:cNvPr id="101" name="Google Shape;101;g148a5a671b6_1_74"/>
          <p:cNvSpPr txBox="1"/>
          <p:nvPr>
            <p:ph type="title"/>
          </p:nvPr>
        </p:nvSpPr>
        <p:spPr>
          <a:xfrm>
            <a:off x="319090" y="994334"/>
            <a:ext cx="85089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-DE">
                <a:solidFill>
                  <a:schemeClr val="dk2"/>
                </a:solidFill>
              </a:rPr>
              <a:t>Overall Workflow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102" name="Google Shape;102;g148a5a671b6_1_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2013" y="1929200"/>
            <a:ext cx="7339974" cy="355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arissa-Design">
  <a:themeElements>
    <a:clrScheme name="Larissa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60104_TUM_Praesentation_p_v1">
  <a:themeElements>
    <a:clrScheme name="TUM">
      <a:dk1>
        <a:srgbClr val="000000"/>
      </a:dk1>
      <a:lt1>
        <a:srgbClr val="FFFFFF"/>
      </a:lt1>
      <a:dk2>
        <a:srgbClr val="0065BD"/>
      </a:dk2>
      <a:lt2>
        <a:srgbClr val="EEECE1"/>
      </a:lt2>
      <a:accent1>
        <a:srgbClr val="005293"/>
      </a:accent1>
      <a:accent2>
        <a:srgbClr val="98C6EA"/>
      </a:accent2>
      <a:accent3>
        <a:srgbClr val="64A0C8"/>
      </a:accent3>
      <a:accent4>
        <a:srgbClr val="DAD7CB"/>
      </a:accent4>
      <a:accent5>
        <a:srgbClr val="A2AD00"/>
      </a:accent5>
      <a:accent6>
        <a:srgbClr val="E37222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2021-10-05T07:49:29Z</dcterms:created>
  <dc:creator>Bothe, Sonja</dc:creator>
</cp:coreProperties>
</file>